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  <p:sldMasterId id="2147483905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68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FF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98" d="100"/>
          <a:sy n="98" d="100"/>
        </p:scale>
        <p:origin x="-994" y="37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ru-RU" altLang="en-US"/>
              <a:t>Образец заголовка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ru-RU" altLang="en-US"/>
              <a:t>Образец подзаголовка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1C5F0-345A-4B77-B051-347C034CD74B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01B52-AD0C-4E1C-A626-A291946EB15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D8A8E-4737-491A-8570-1DAFF3BDC0E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A9239B-D74D-485F-A00C-587B6E486764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F29B65-1512-4622-A774-074D6D6446C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5A95AD-D888-4359-9E33-358F98F3694A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D51833-977A-4828-AF5B-160019E95BFA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D0BDA-ADB0-4459-9C59-934D6850136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1BCFEA-C581-42E8-877F-285EA475895D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C67BC2-2FBE-4938-AE28-97BACDF46B1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886675-0945-4926-A9B5-89DA5F0A91D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8BDDA5-3AE5-450D-8298-6F3B9046785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90968B-8515-4011-8390-D453F8543DBE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C732C-8BD9-4CC7-BC04-853F9EFAEAC1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EA75E3-5627-45C6-AB94-5D15233939A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84E419-BD9D-4681-8C6D-EB419A98B68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BB3B7-200F-48D1-B100-B43B68B7979F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E27D2-7AE9-4289-ABE8-E1332EF05110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8EE0D-6DAC-4096-9DB1-AE766A3A95D4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D1379-ED69-4D75-A5EC-CB62AB063FE9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23267-B690-4C37-BBE4-80D540788BA4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11D94-B124-4EF6-A011-42E9B05A7E0B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slow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>
              <a:defRPr/>
            </a:pPr>
            <a:fld id="{77046747-229A-4A99-81B3-28483EFAC540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8201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202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203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8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204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205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206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8" cy="7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207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8" cy="7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208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209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210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8" cy="7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211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8" cy="7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212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213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214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215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8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216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8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217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218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219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8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220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8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221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222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223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224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8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225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8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226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227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228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8" cy="7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229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8" cy="7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230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231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8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9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ransition spd="slow">
    <p:newsflash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2053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BED723FA-6182-4954-B407-C623CE11457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36" r:id="rId4"/>
    <p:sldLayoutId id="2147483943" r:id="rId5"/>
    <p:sldLayoutId id="2147483937" r:id="rId6"/>
    <p:sldLayoutId id="2147483944" r:id="rId7"/>
    <p:sldLayoutId id="2147483945" r:id="rId8"/>
    <p:sldLayoutId id="2147483946" r:id="rId9"/>
    <p:sldLayoutId id="2147483938" r:id="rId10"/>
    <p:sldLayoutId id="2147483947" r:id="rId11"/>
  </p:sldLayoutIdLst>
  <p:transition spd="slow">
    <p:newsflash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&#1052;&#1086;&#1080;%20&#1076;&#1086;&#1082;&#1091;&#1084;&#1077;&#1085;&#1090;&#1099;\&#1052;&#1086;&#1103;%20&#1084;&#1091;&#1079;&#1099;&#1082;&#1072;\Robert%20Miles%20-%20Children.mp3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http://fio.ifmo.ru/archive/05022001/c4u9/Images/Page63(1).gi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http://fio.ifmo.ru/archive/05022001/c4u9/Images/Page63(2).gif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http://fio.ifmo.ru/archive/05022001/c4u9/Images/Page63(3).gif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http://fio.ifmo.ru/archive/05022001/c4u9/Images/Page63(4).gif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http://fio.ifmo.ru/archive/05022001/c4u9/Images/Page63(5).gi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snik.kz/Zakonu/2014/09-06-2014_pravila_obuchenija_rabotnikov_organizac.docx" TargetMode="External"/><Relationship Id="rId2" Type="http://schemas.openxmlformats.org/officeDocument/2006/relationships/hyperlink" Target="http://&#1095;&#1089;-&#1085;&#1080;&#1082;.kz/grazhdanskaya-zashchita-v-organizatsii/zakony-i-normativy-po-grajdanskoi-zashite/item/357-zakon-rk-o-grazhdanskoj-zashchite-s-izmeneniyami-na-29-09-2014" TargetMode="Externa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100000">
              <a:srgbClr val="FF99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549275"/>
            <a:ext cx="8229600" cy="2232025"/>
          </a:xfrm>
          <a:solidFill>
            <a:srgbClr val="FF0066"/>
          </a:solidFill>
        </p:spPr>
        <p:txBody>
          <a:bodyPr/>
          <a:lstStyle/>
          <a:p>
            <a:pPr algn="ctr" eaLnBrk="1" hangingPunct="1">
              <a:defRPr/>
            </a:pPr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Пожарная безопасность </a:t>
            </a:r>
            <a:b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 предприятии</a:t>
            </a:r>
            <a:b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sz="44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933825"/>
            <a:ext cx="7308850" cy="2362200"/>
          </a:xfrm>
          <a:solidFill>
            <a:srgbClr val="FFFF00"/>
          </a:solidFill>
        </p:spPr>
        <p:txBody>
          <a:bodyPr/>
          <a:lstStyle/>
          <a:p>
            <a:pPr eaLnBrk="1" hangingPunct="1"/>
            <a:r>
              <a:rPr lang="ru-RU" dirty="0" smtClean="0"/>
              <a:t>Презентация</a:t>
            </a:r>
          </a:p>
          <a:p>
            <a:pPr algn="ctr" eaLnBrk="1" hangingPunct="1"/>
            <a:r>
              <a:rPr lang="ru-RU" sz="5400" dirty="0" smtClean="0">
                <a:solidFill>
                  <a:srgbClr val="FF0000"/>
                </a:solidFill>
              </a:rPr>
              <a:t>ТОО </a:t>
            </a:r>
            <a:r>
              <a:rPr lang="ru-RU" sz="5400" dirty="0" smtClean="0">
                <a:solidFill>
                  <a:srgbClr val="FF0000"/>
                </a:solidFill>
              </a:rPr>
              <a:t>«</a:t>
            </a:r>
            <a:r>
              <a:rPr lang="kk-KZ" sz="5400" dirty="0" smtClean="0">
                <a:solidFill>
                  <a:srgbClr val="FF0000"/>
                </a:solidFill>
              </a:rPr>
              <a:t>АСС Қорған</a:t>
            </a:r>
            <a:r>
              <a:rPr lang="ru-RU" sz="5400" dirty="0" smtClean="0">
                <a:solidFill>
                  <a:srgbClr val="FF0000"/>
                </a:solidFill>
              </a:rPr>
              <a:t>»</a:t>
            </a:r>
            <a:endParaRPr lang="ru-RU" sz="5400" b="1" i="1" dirty="0" smtClean="0">
              <a:solidFill>
                <a:srgbClr val="FF0000"/>
              </a:solidFill>
            </a:endParaRPr>
          </a:p>
        </p:txBody>
      </p:sp>
      <p:pic>
        <p:nvPicPr>
          <p:cNvPr id="12292" name="Picture 5" descr="潯ঌঌԲ膠ㄇ΀芕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71625"/>
            <a:ext cx="2024063" cy="279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885113" y="5589588"/>
            <a:ext cx="863600" cy="765175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055" name="Robert Miles - Children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243888" y="62071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6">
                <p:cTn id="7" repeatCount="3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100000">
              <a:srgbClr val="FF99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543800" cy="1196752"/>
          </a:xfrm>
        </p:spPr>
        <p:txBody>
          <a:bodyPr/>
          <a:lstStyle/>
          <a:p>
            <a:pPr eaLnBrk="1" hangingPunct="1"/>
            <a:r>
              <a:rPr lang="ru-RU" sz="2400" dirty="0" smtClean="0"/>
              <a:t>- Закон Республики Казахстан «О гражданской защите» №188 от 11.04.2014 г., Глава 12.</a:t>
            </a:r>
            <a:r>
              <a:rPr lang="ru-RU" sz="2400" dirty="0"/>
              <a:t> ОБЕСПЕЧЕНИЕ ПОЖАРНОЙ БЕЗОПАСНОСТИ</a:t>
            </a:r>
            <a:endParaRPr lang="ru-RU" sz="2400" dirty="0" smtClean="0"/>
          </a:p>
        </p:txBody>
      </p:sp>
      <p:pic>
        <p:nvPicPr>
          <p:cNvPr id="13315" name="Picture 4" descr="潯ঌঌԲ膠ㄇ΀芕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64088" y="4365104"/>
            <a:ext cx="1704677" cy="2360902"/>
          </a:xfrm>
          <a:noFill/>
        </p:spPr>
      </p:pic>
      <p:sp>
        <p:nvSpPr>
          <p:cNvPr id="13316" name="AutoShape 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80400" y="6092825"/>
            <a:ext cx="863600" cy="765175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17" name="AutoShape 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24750" y="6137275"/>
            <a:ext cx="755650" cy="720725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18" name="Text Box 7"/>
          <p:cNvSpPr txBox="1">
            <a:spLocks noChangeArrowheads="1"/>
          </p:cNvSpPr>
          <p:nvPr/>
        </p:nvSpPr>
        <p:spPr bwMode="auto">
          <a:xfrm>
            <a:off x="179512" y="1278412"/>
            <a:ext cx="752475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/>
              <a:t>Статья 60. Система обеспечения пожарной безопасности в Республике Казахстан</a:t>
            </a:r>
            <a:endParaRPr lang="ru-RU" sz="2400" dirty="0"/>
          </a:p>
          <a:p>
            <a:r>
              <a:rPr lang="ru-RU" sz="2400" dirty="0"/>
              <a:t>1. Система обеспечения пожарной безопасности в Республике Казахстан - это совокупность экономических, социальных, организационных, научно-технических и правовых мер, а также сил и технических средств противопожарной службы, направленных на предотвращение пожара и вреда (ущерба) от него.</a:t>
            </a: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100000">
              <a:srgbClr val="FF99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潯ঌঌԲ膠ㄇ΀芕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372200" y="4877446"/>
            <a:ext cx="1404937" cy="1944687"/>
          </a:xfrm>
          <a:noFill/>
        </p:spPr>
      </p:pic>
      <p:sp>
        <p:nvSpPr>
          <p:cNvPr id="14339" name="AutoShape 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80400" y="6092825"/>
            <a:ext cx="863600" cy="765175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0" name="AutoShape 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0" y="6137275"/>
            <a:ext cx="755650" cy="720725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1" name="Text Box 8"/>
          <p:cNvSpPr txBox="1">
            <a:spLocks noChangeArrowheads="1"/>
          </p:cNvSpPr>
          <p:nvPr/>
        </p:nvSpPr>
        <p:spPr bwMode="auto">
          <a:xfrm>
            <a:off x="323850" y="260350"/>
            <a:ext cx="813593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 u="sng" dirty="0"/>
              <a:t>Права и обязанности граждан в области пожарной безопасности</a:t>
            </a:r>
          </a:p>
          <a:p>
            <a:r>
              <a:rPr lang="ru-RU" sz="1200" b="1" u="sng" dirty="0"/>
              <a:t>Граждане обязаны:</a:t>
            </a:r>
          </a:p>
          <a:p>
            <a:r>
              <a:rPr lang="ru-RU" sz="1200" dirty="0"/>
              <a:t>соблюдать требования пожарной безопасности;</a:t>
            </a:r>
          </a:p>
          <a:p>
            <a:r>
              <a:rPr lang="ru-RU" sz="1200" dirty="0"/>
              <a:t>иметь в помещениях и строениях, находящихся в их собственности (пользовании), первичные средства тушения пожаров и противопожарный инвентарь в соответствии с правилами пожарной безопасности </a:t>
            </a:r>
            <a:r>
              <a:rPr lang="ru-RU" sz="1200" dirty="0" smtClean="0"/>
              <a:t>;</a:t>
            </a:r>
            <a:endParaRPr lang="ru-RU" sz="1200" dirty="0"/>
          </a:p>
          <a:p>
            <a:r>
              <a:rPr lang="ru-RU" sz="1200" dirty="0"/>
              <a:t>при обнаружении пожаров немедленно уведомлять о них </a:t>
            </a:r>
            <a:r>
              <a:rPr lang="ru-RU" sz="1200" dirty="0" smtClean="0"/>
              <a:t>противопожарную службу;</a:t>
            </a:r>
            <a:endParaRPr lang="ru-RU" sz="1200" dirty="0"/>
          </a:p>
          <a:p>
            <a:r>
              <a:rPr lang="ru-RU" sz="1200" dirty="0"/>
              <a:t>до прибытия </a:t>
            </a:r>
            <a:r>
              <a:rPr lang="ru-RU" sz="1200" dirty="0" smtClean="0"/>
              <a:t>противопожарной службы </a:t>
            </a:r>
            <a:r>
              <a:rPr lang="ru-RU" sz="1200" dirty="0"/>
              <a:t>принимать посильные меры по спасению людей, имущества и тушению пожаров;</a:t>
            </a:r>
          </a:p>
          <a:p>
            <a:r>
              <a:rPr lang="ru-RU" sz="1200" dirty="0"/>
              <a:t>оказывать содействие </a:t>
            </a:r>
            <a:r>
              <a:rPr lang="ru-RU" sz="1200" dirty="0" smtClean="0"/>
              <a:t>противопожарной службе </a:t>
            </a:r>
            <a:r>
              <a:rPr lang="ru-RU" sz="1200" dirty="0"/>
              <a:t>при тушении пожаров;</a:t>
            </a:r>
          </a:p>
          <a:p>
            <a:r>
              <a:rPr lang="ru-RU" sz="1200" dirty="0"/>
              <a:t>выполнять предписания, постановления и иные законные требования должностных лиц государственного пожарного </a:t>
            </a:r>
            <a:r>
              <a:rPr lang="ru-RU" sz="1200" dirty="0" smtClean="0"/>
              <a:t>контроля;</a:t>
            </a:r>
            <a:endParaRPr lang="ru-RU" sz="1200" dirty="0"/>
          </a:p>
          <a:p>
            <a:endParaRPr lang="ru-RU" sz="1200" dirty="0"/>
          </a:p>
          <a:p>
            <a:r>
              <a:rPr lang="ru-RU" sz="1200" b="1" u="sng" dirty="0"/>
              <a:t>Руководители организации обязаны:</a:t>
            </a:r>
          </a:p>
          <a:p>
            <a:endParaRPr lang="ru-RU" sz="1200" dirty="0"/>
          </a:p>
          <a:p>
            <a:r>
              <a:rPr lang="ru-RU" sz="1200" dirty="0"/>
              <a:t>соблюдать требования пожарной безопасности, а также выполнять предписания, постановления и иные законные требования должностных лиц </a:t>
            </a:r>
            <a:r>
              <a:rPr lang="ru-RU" sz="1200" dirty="0" smtClean="0"/>
              <a:t>противопожарной службы;</a:t>
            </a:r>
            <a:endParaRPr lang="ru-RU" sz="1200" dirty="0"/>
          </a:p>
          <a:p>
            <a:r>
              <a:rPr lang="ru-RU" sz="1200" dirty="0"/>
              <a:t>разрабатывать и осуществлять меры по обеспечению пожарной безопасности;</a:t>
            </a:r>
          </a:p>
          <a:p>
            <a:r>
              <a:rPr lang="ru-RU" sz="1200" dirty="0"/>
              <a:t>проводить противопожарную пропаганду, а также обучать своих работников мерам пожарной безопасности;</a:t>
            </a:r>
          </a:p>
          <a:p>
            <a:r>
              <a:rPr lang="ru-RU" sz="1200" dirty="0"/>
              <a:t>включать в коллективный договор (соглашение) вопросы пожарной безопасности;</a:t>
            </a:r>
          </a:p>
          <a:p>
            <a:r>
              <a:rPr lang="ru-RU" sz="1200" dirty="0"/>
              <a:t>содержать в исправном состоянии системы и средства противопожарной защиты, включая первичные средства тушения пожаров, не допускать их использования не по назначению</a:t>
            </a:r>
            <a:r>
              <a:rPr lang="ru-RU" sz="1200" dirty="0" smtClean="0"/>
              <a:t>;</a:t>
            </a:r>
            <a:endParaRPr lang="ru-RU" sz="1200" dirty="0"/>
          </a:p>
          <a:p>
            <a:r>
              <a:rPr lang="ru-RU" sz="1200" dirty="0" smtClean="0"/>
              <a:t>Юридические и физические лица </a:t>
            </a:r>
            <a:r>
              <a:rPr lang="ru-RU" sz="1200" dirty="0"/>
              <a:t>за нарушение требований пожарной безопасности, а также за иные правонарушения в области пожарной безопасности могут быть привлечены к дисциплинарной, административной или уголовной ответственности в соответствии с действующим законодательством.</a:t>
            </a: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100000">
              <a:srgbClr val="FF99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潯ঌঌԲ膠ㄇ΀芕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862888" y="0"/>
            <a:ext cx="1281112" cy="1773238"/>
          </a:xfrm>
          <a:noFill/>
        </p:spPr>
      </p:pic>
      <p:sp>
        <p:nvSpPr>
          <p:cNvPr id="15363" name="WordArt 5"/>
          <p:cNvSpPr>
            <a:spLocks noChangeArrowheads="1" noChangeShapeType="1" noTextEdit="1"/>
          </p:cNvSpPr>
          <p:nvPr/>
        </p:nvSpPr>
        <p:spPr bwMode="auto">
          <a:xfrm>
            <a:off x="2195513" y="0"/>
            <a:ext cx="4229100" cy="4000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Пособие для 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работника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5364" name="WordArt 6"/>
          <p:cNvSpPr>
            <a:spLocks noChangeArrowheads="1" noChangeShapeType="1" noTextEdit="1"/>
          </p:cNvSpPr>
          <p:nvPr/>
        </p:nvSpPr>
        <p:spPr bwMode="auto">
          <a:xfrm>
            <a:off x="395288" y="476250"/>
            <a:ext cx="7289800" cy="10810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Правила пожарной безопасности</a:t>
            </a:r>
          </a:p>
        </p:txBody>
      </p:sp>
      <p:sp>
        <p:nvSpPr>
          <p:cNvPr id="15365" name="Text Box 14"/>
          <p:cNvSpPr txBox="1">
            <a:spLocks noChangeArrowheads="1"/>
          </p:cNvSpPr>
          <p:nvPr/>
        </p:nvSpPr>
        <p:spPr bwMode="auto">
          <a:xfrm>
            <a:off x="574675" y="1547813"/>
            <a:ext cx="8569325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b="1" dirty="0"/>
              <a:t>ЧТО ДЕЛАТЬ В СЛУЧАЕ ПОЖАРА на предприятии</a:t>
            </a:r>
            <a:endParaRPr lang="ru-RU" dirty="0"/>
          </a:p>
          <a:p>
            <a:pPr marL="342900" indent="-342900"/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Первое, что надо сделать - это закрыть дверь того помещения, где горит огонь. Если вы увидите горящее помещение через окно, не пытайтесь войти в это помещение. Открытая дверь не только выпустит дым и помешает </a:t>
            </a:r>
            <a:r>
              <a:rPr lang="ru-RU" b="1" dirty="0" smtClean="0"/>
              <a:t>эвакуации, </a:t>
            </a:r>
            <a:r>
              <a:rPr lang="ru-RU" b="1" dirty="0"/>
              <a:t>внезапное поступление дополнительного воздуха может привести к распространению пожара с большей скоростью. </a:t>
            </a:r>
            <a:br>
              <a:rPr lang="ru-RU" b="1" dirty="0"/>
            </a:br>
            <a:r>
              <a:rPr lang="ru-RU" b="1" dirty="0"/>
              <a:t>Следует немедленно поднять тревогу, громко крича о пожаре. </a:t>
            </a:r>
            <a:r>
              <a:rPr lang="ru-RU" b="1" dirty="0" smtClean="0"/>
              <a:t>Сообщить </a:t>
            </a:r>
            <a:r>
              <a:rPr lang="ru-RU" b="1" dirty="0"/>
              <a:t>о пожаре </a:t>
            </a:r>
            <a:r>
              <a:rPr lang="ru-RU" b="1" dirty="0" smtClean="0"/>
              <a:t> по номеру 101 и  принять </a:t>
            </a:r>
            <a:r>
              <a:rPr lang="ru-RU" b="1" dirty="0"/>
              <a:t>меры по немедленной эвакуации всех людей из </a:t>
            </a:r>
            <a:r>
              <a:rPr lang="ru-RU" b="1" dirty="0" smtClean="0"/>
              <a:t>здания. </a:t>
            </a:r>
            <a:r>
              <a:rPr lang="ru-RU" b="1" dirty="0"/>
              <a:t>Все обязаны явиться к заранее согласованному сборному пункту, где должна быть произведена перекличка для того, чтобы выяснить, все ли эвакуировались из </a:t>
            </a:r>
            <a:r>
              <a:rPr lang="ru-RU" b="1" dirty="0" smtClean="0"/>
              <a:t>здания. </a:t>
            </a:r>
            <a:r>
              <a:rPr lang="ru-RU" dirty="0" smtClean="0"/>
              <a:t> </a:t>
            </a:r>
            <a:endParaRPr lang="ru-RU" b="1" dirty="0"/>
          </a:p>
        </p:txBody>
      </p:sp>
      <p:sp>
        <p:nvSpPr>
          <p:cNvPr id="15366" name="AutoShape 1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0" y="5157788"/>
            <a:ext cx="611188" cy="647700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7" name="AutoShape 1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0" y="5876925"/>
            <a:ext cx="647700" cy="649288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100000">
              <a:srgbClr val="FF99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404813"/>
            <a:ext cx="8229600" cy="64531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dirty="0" smtClean="0"/>
              <a:t>По прибытии противопожарной службы в первую очередь нужно знать следующее: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В каком помещении пожар.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Все ли эвакуированы.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0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0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dirty="0" smtClean="0"/>
              <a:t>Порядок эвакуации при пожаре:</a:t>
            </a:r>
            <a:r>
              <a:rPr lang="ru-RU" sz="2000" dirty="0" smtClean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Тревога.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Вызов противопожарной службы.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Эвакуация.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Сбор.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Перекличка.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0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0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dirty="0" smtClean="0"/>
              <a:t>ТРЕВОГА. </a:t>
            </a:r>
            <a:br>
              <a:rPr lang="ru-RU" sz="2000" b="1" dirty="0" smtClean="0"/>
            </a:br>
            <a:r>
              <a:rPr lang="ru-RU" sz="2000" dirty="0" smtClean="0"/>
              <a:t>Любое лицо при обнаружении пожара должен без колебаний поднять тревогу о пожаре. </a:t>
            </a:r>
            <a:br>
              <a:rPr lang="ru-RU" sz="2000" dirty="0" smtClean="0"/>
            </a:br>
            <a:r>
              <a:rPr lang="ru-RU" sz="2000" b="1" dirty="0" smtClean="0"/>
              <a:t>ВЫЗОВ Противопожарной службы по тел 101.</a:t>
            </a: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>О любом возникновении пожара, даже самого небольшого, или же о подозрении на пожар нужно немедленно сообщить в противопожарную службу наиболее быстрым способом. </a:t>
            </a:r>
            <a:br>
              <a:rPr lang="ru-RU" sz="2000" dirty="0" smtClean="0"/>
            </a:br>
            <a:r>
              <a:rPr lang="ru-RU" sz="1700" dirty="0" smtClean="0"/>
              <a:t/>
            </a:r>
            <a:br>
              <a:rPr lang="ru-RU" sz="1700" dirty="0" smtClean="0"/>
            </a:br>
            <a:endParaRPr lang="ru-RU" sz="1700" dirty="0" smtClean="0"/>
          </a:p>
        </p:txBody>
      </p:sp>
      <p:pic>
        <p:nvPicPr>
          <p:cNvPr id="16387" name="Picture 4" descr="潯ঌঌԲ膠ㄇ΀芕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8125" y="1700213"/>
            <a:ext cx="2024063" cy="279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AutoShape 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092825"/>
            <a:ext cx="827087" cy="765175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89" name="AutoShape 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0" y="6137275"/>
            <a:ext cx="755650" cy="720725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100000">
              <a:srgbClr val="FF99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333375"/>
            <a:ext cx="7632700" cy="61912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100" b="1" dirty="0" smtClean="0"/>
              <a:t>ЭВАКУАЦИЯ.</a:t>
            </a:r>
            <a:r>
              <a:rPr lang="ru-RU" sz="2100" dirty="0" smtClean="0"/>
              <a:t> </a:t>
            </a:r>
            <a:br>
              <a:rPr lang="ru-RU" sz="2100" dirty="0" smtClean="0"/>
            </a:br>
            <a:r>
              <a:rPr lang="ru-RU" sz="2100" dirty="0" smtClean="0"/>
              <a:t>Услышав тревогу, согласно плана эвакуации покинуть помещение и идти к сборному пункту. Необходимо закрывать двери  по пути эвакуации, которыми больше никто не будет пользоваться. </a:t>
            </a:r>
            <a:br>
              <a:rPr lang="ru-RU" sz="2100" dirty="0" smtClean="0"/>
            </a:br>
            <a:endParaRPr lang="ru-RU" sz="2100" dirty="0" smtClean="0"/>
          </a:p>
          <a:p>
            <a:pPr eaLnBrk="1" hangingPunct="1">
              <a:lnSpc>
                <a:spcPct val="80000"/>
              </a:lnSpc>
            </a:pPr>
            <a:endParaRPr lang="ru-RU" sz="2100" b="1" dirty="0" smtClean="0"/>
          </a:p>
          <a:p>
            <a:pPr eaLnBrk="1" hangingPunct="1">
              <a:lnSpc>
                <a:spcPct val="80000"/>
              </a:lnSpc>
            </a:pPr>
            <a:r>
              <a:rPr lang="ru-RU" sz="2100" b="1" dirty="0" smtClean="0"/>
              <a:t>СБОР.</a:t>
            </a:r>
            <a:r>
              <a:rPr lang="ru-RU" sz="2100" dirty="0" smtClean="0"/>
              <a:t> </a:t>
            </a:r>
            <a:br>
              <a:rPr lang="ru-RU" sz="2100" dirty="0" smtClean="0"/>
            </a:br>
            <a:r>
              <a:rPr lang="ru-RU" sz="2100" dirty="0" smtClean="0"/>
              <a:t>Место сбора должно быть заранее согласовано. </a:t>
            </a:r>
            <a:br>
              <a:rPr lang="ru-RU" sz="2100" dirty="0" smtClean="0"/>
            </a:br>
            <a:r>
              <a:rPr lang="ru-RU" sz="2100" dirty="0" smtClean="0"/>
              <a:t>Придя на место сбора, каждый  или группа людей должны занять определенное место и находиться там, не расходясь. </a:t>
            </a:r>
            <a:br>
              <a:rPr lang="ru-RU" sz="2100" dirty="0" smtClean="0"/>
            </a:br>
            <a:endParaRPr lang="ru-RU" sz="2100" dirty="0" smtClean="0"/>
          </a:p>
          <a:p>
            <a:pPr eaLnBrk="1" hangingPunct="1">
              <a:lnSpc>
                <a:spcPct val="80000"/>
              </a:lnSpc>
            </a:pPr>
            <a:endParaRPr lang="ru-RU" sz="2100" b="1" dirty="0" smtClean="0"/>
          </a:p>
          <a:p>
            <a:pPr eaLnBrk="1" hangingPunct="1">
              <a:lnSpc>
                <a:spcPct val="80000"/>
              </a:lnSpc>
            </a:pPr>
            <a:r>
              <a:rPr lang="ru-RU" sz="2100" b="1" dirty="0" smtClean="0"/>
              <a:t>ПЕРЕКЛИЧКА.</a:t>
            </a:r>
            <a:r>
              <a:rPr lang="ru-RU" sz="2100" dirty="0" smtClean="0"/>
              <a:t> </a:t>
            </a:r>
            <a:br>
              <a:rPr lang="ru-RU" sz="2100" dirty="0" smtClean="0"/>
            </a:br>
            <a:r>
              <a:rPr lang="ru-RU" sz="2100" dirty="0" smtClean="0"/>
              <a:t>Немедленно по прибытии на место сбора должна быть проведена перекличка. </a:t>
            </a:r>
            <a:br>
              <a:rPr lang="ru-RU" sz="2100" dirty="0" smtClean="0"/>
            </a:br>
            <a:endParaRPr lang="ru-RU" sz="2100" dirty="0" smtClean="0"/>
          </a:p>
        </p:txBody>
      </p:sp>
      <p:pic>
        <p:nvPicPr>
          <p:cNvPr id="17411" name="Picture 4" descr="潯ঌঌԲ膠ㄇ΀芕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6296" y="4681041"/>
            <a:ext cx="2024062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AutoShape 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6372225" y="6092825"/>
            <a:ext cx="720725" cy="765175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13" name="AutoShape 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5580063" y="6092825"/>
            <a:ext cx="755650" cy="765175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100000">
              <a:srgbClr val="FF99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Правила поведения при пожаре</a:t>
            </a:r>
          </a:p>
        </p:txBody>
      </p:sp>
      <p:pic>
        <p:nvPicPr>
          <p:cNvPr id="18435" name="Picture 6" descr="закройте все двери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r:link="rId3"/>
          <a:srcRect/>
          <a:stretch>
            <a:fillRect/>
          </a:stretch>
        </p:blipFill>
        <p:spPr>
          <a:xfrm>
            <a:off x="395288" y="1484313"/>
            <a:ext cx="4897437" cy="4897437"/>
          </a:xfrm>
          <a:noFill/>
          <a:ln w="28575">
            <a:solidFill>
              <a:srgbClr val="000000"/>
            </a:solidFill>
          </a:ln>
        </p:spPr>
      </p:pic>
      <p:sp>
        <p:nvSpPr>
          <p:cNvPr id="18436" name="Text Box 7"/>
          <p:cNvSpPr txBox="1">
            <a:spLocks noChangeArrowheads="1"/>
          </p:cNvSpPr>
          <p:nvPr/>
        </p:nvSpPr>
        <p:spPr bwMode="auto">
          <a:xfrm>
            <a:off x="5580063" y="2492375"/>
            <a:ext cx="3240087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ru-RU" sz="2400" b="1"/>
              <a:t>    ЗАКРОЙТЕ ВСЕ ДВЕРИ ПО ПУТИ - ЭТИМ ВЫ ПРЕГРАДИТЕ ДОРОГУ ОГНЮ. (ЗАКРЫТАЯ ДВЕРЬ ЗАДЕРЖИВАЕТ ПОЖАР НА 15 МИНУТ.)</a:t>
            </a: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5435600" y="1484313"/>
            <a:ext cx="32400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Правило №1</a:t>
            </a:r>
          </a:p>
        </p:txBody>
      </p:sp>
      <p:sp>
        <p:nvSpPr>
          <p:cNvPr id="18438" name="AutoShape 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80400" y="6092825"/>
            <a:ext cx="863600" cy="765175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39" name="AutoShape 10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0" y="6137275"/>
            <a:ext cx="755650" cy="720725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100000">
              <a:srgbClr val="FF99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mtClean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Правило №2</a:t>
            </a:r>
          </a:p>
        </p:txBody>
      </p:sp>
      <p:pic>
        <p:nvPicPr>
          <p:cNvPr id="19459" name="Picture 4" descr="предупредите всех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r:link="rId3"/>
          <a:srcRect/>
          <a:stretch>
            <a:fillRect/>
          </a:stretch>
        </p:blipFill>
        <p:spPr>
          <a:xfrm>
            <a:off x="611188" y="1628775"/>
            <a:ext cx="4968875" cy="4968875"/>
          </a:xfrm>
          <a:noFill/>
          <a:ln w="28575">
            <a:solidFill>
              <a:srgbClr val="000000"/>
            </a:solidFill>
          </a:ln>
        </p:spPr>
      </p:pic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5795963" y="1844675"/>
            <a:ext cx="2663825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 </a:t>
            </a:r>
            <a:r>
              <a:rPr lang="ru-RU" sz="2400" b="1"/>
              <a:t>УБЕГАЯ ОТ ПОЖАРА, ПРЕДУПРЕДИТЕ О НЕМ </a:t>
            </a:r>
          </a:p>
          <a:p>
            <a:r>
              <a:rPr lang="ru-RU" sz="2400" b="1"/>
              <a:t>ВСЕХ. (НИЧЕГО НЕ ИЩИТЕ, УХОДИТЕ СКОРЕЕ ОТ ОГНЯ.)</a:t>
            </a:r>
          </a:p>
        </p:txBody>
      </p:sp>
      <p:sp>
        <p:nvSpPr>
          <p:cNvPr id="19461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80400" y="6092825"/>
            <a:ext cx="863600" cy="765175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2" name="AutoShape 7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0" y="6137275"/>
            <a:ext cx="755650" cy="720725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100000">
              <a:srgbClr val="FF99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mtClean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Правило №3</a:t>
            </a:r>
          </a:p>
        </p:txBody>
      </p:sp>
      <p:pic>
        <p:nvPicPr>
          <p:cNvPr id="20483" name="Picture 4" descr="сообщите учителю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r:link="rId3"/>
          <a:srcRect/>
          <a:stretch>
            <a:fillRect/>
          </a:stretch>
        </p:blipFill>
        <p:spPr>
          <a:xfrm>
            <a:off x="468313" y="1628775"/>
            <a:ext cx="4751387" cy="4751388"/>
          </a:xfrm>
          <a:noFill/>
          <a:ln w="28575">
            <a:solidFill>
              <a:srgbClr val="000000"/>
            </a:solidFill>
          </a:ln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5715008" y="2214554"/>
            <a:ext cx="2952750" cy="13942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/>
              <a:t>СООБЩИТЕ </a:t>
            </a:r>
            <a:r>
              <a:rPr lang="ru-RU" sz="2400" b="1" dirty="0" smtClean="0"/>
              <a:t>РУКОВОДИТЕЛЮ О ПОЖАРЕ</a:t>
            </a:r>
            <a:endParaRPr lang="ru-RU" sz="2400" b="1" dirty="0"/>
          </a:p>
          <a:p>
            <a:pPr>
              <a:spcBef>
                <a:spcPct val="50000"/>
              </a:spcBef>
            </a:pPr>
            <a:endParaRPr lang="ru-RU" sz="2400" b="1" dirty="0" smtClean="0"/>
          </a:p>
          <a:p>
            <a:pPr>
              <a:spcBef>
                <a:spcPct val="50000"/>
              </a:spcBef>
            </a:pPr>
            <a:endParaRPr lang="ru-RU" sz="2400" b="1" dirty="0"/>
          </a:p>
          <a:p>
            <a:pPr>
              <a:spcBef>
                <a:spcPct val="50000"/>
              </a:spcBef>
            </a:pPr>
            <a:endParaRPr lang="ru-RU" sz="2400" b="1" dirty="0" smtClean="0"/>
          </a:p>
          <a:p>
            <a:pPr>
              <a:spcBef>
                <a:spcPct val="50000"/>
              </a:spcBef>
            </a:pPr>
            <a:endParaRPr lang="ru-RU" sz="2400" b="1" dirty="0"/>
          </a:p>
          <a:p>
            <a:pPr>
              <a:spcBef>
                <a:spcPct val="50000"/>
              </a:spcBef>
            </a:pPr>
            <a:endParaRPr lang="ru-RU" sz="2400" b="1" dirty="0" smtClean="0"/>
          </a:p>
          <a:p>
            <a:pPr>
              <a:spcBef>
                <a:spcPct val="50000"/>
              </a:spcBef>
            </a:pPr>
            <a:endParaRPr lang="ru-RU" sz="2400" b="1" dirty="0"/>
          </a:p>
          <a:p>
            <a:pPr>
              <a:spcBef>
                <a:spcPct val="50000"/>
              </a:spcBef>
            </a:pPr>
            <a:endParaRPr lang="ru-RU" sz="2400" b="1" dirty="0" smtClean="0"/>
          </a:p>
          <a:p>
            <a:pPr>
              <a:spcBef>
                <a:spcPct val="50000"/>
              </a:spcBef>
            </a:pPr>
            <a:endParaRPr lang="ru-RU" sz="2400" b="1" dirty="0"/>
          </a:p>
          <a:p>
            <a:pPr>
              <a:spcBef>
                <a:spcPct val="50000"/>
              </a:spcBef>
            </a:pPr>
            <a:endParaRPr lang="ru-RU" sz="2400" b="1" dirty="0" smtClean="0"/>
          </a:p>
          <a:p>
            <a:pPr>
              <a:spcBef>
                <a:spcPct val="50000"/>
              </a:spcBef>
            </a:pPr>
            <a:endParaRPr lang="ru-RU" sz="2400" b="1" dirty="0"/>
          </a:p>
          <a:p>
            <a:pPr>
              <a:spcBef>
                <a:spcPct val="50000"/>
              </a:spcBef>
            </a:pPr>
            <a:endParaRPr lang="ru-RU" sz="2400" b="1" dirty="0" smtClean="0"/>
          </a:p>
          <a:p>
            <a:pPr>
              <a:spcBef>
                <a:spcPct val="50000"/>
              </a:spcBef>
            </a:pPr>
            <a:endParaRPr lang="ru-RU" sz="2400" b="1" dirty="0"/>
          </a:p>
          <a:p>
            <a:pPr>
              <a:spcBef>
                <a:spcPct val="50000"/>
              </a:spcBef>
            </a:pPr>
            <a:endParaRPr lang="ru-RU" sz="2400" b="1" dirty="0" smtClean="0"/>
          </a:p>
          <a:p>
            <a:pPr>
              <a:spcBef>
                <a:spcPct val="50000"/>
              </a:spcBef>
            </a:pPr>
            <a:endParaRPr lang="ru-RU" sz="2400" b="1" dirty="0"/>
          </a:p>
          <a:p>
            <a:pPr>
              <a:spcBef>
                <a:spcPct val="50000"/>
              </a:spcBef>
            </a:pPr>
            <a:endParaRPr lang="ru-RU" sz="2400" b="1" dirty="0" smtClean="0"/>
          </a:p>
          <a:p>
            <a:pPr>
              <a:spcBef>
                <a:spcPct val="50000"/>
              </a:spcBef>
            </a:pPr>
            <a:endParaRPr lang="ru-RU" sz="2400" b="1" dirty="0"/>
          </a:p>
          <a:p>
            <a:pPr>
              <a:spcBef>
                <a:spcPct val="50000"/>
              </a:spcBef>
            </a:pPr>
            <a:endParaRPr lang="ru-RU" sz="2400" b="1" dirty="0" smtClean="0"/>
          </a:p>
          <a:p>
            <a:pPr>
              <a:spcBef>
                <a:spcPct val="50000"/>
              </a:spcBef>
            </a:pPr>
            <a:endParaRPr lang="ru-RU" sz="2400" b="1" dirty="0"/>
          </a:p>
          <a:p>
            <a:pPr>
              <a:spcBef>
                <a:spcPct val="50000"/>
              </a:spcBef>
            </a:pPr>
            <a:endParaRPr lang="ru-RU" sz="2400" b="1" dirty="0" smtClean="0"/>
          </a:p>
          <a:p>
            <a:pPr>
              <a:spcBef>
                <a:spcPct val="50000"/>
              </a:spcBef>
            </a:pPr>
            <a:endParaRPr lang="ru-RU" sz="2400" b="1" dirty="0"/>
          </a:p>
          <a:p>
            <a:pPr>
              <a:spcBef>
                <a:spcPct val="50000"/>
              </a:spcBef>
            </a:pPr>
            <a:endParaRPr lang="ru-RU" sz="2400" b="1" dirty="0" smtClean="0"/>
          </a:p>
          <a:p>
            <a:pPr>
              <a:spcBef>
                <a:spcPct val="50000"/>
              </a:spcBef>
            </a:pPr>
            <a:r>
              <a:rPr lang="ru-RU" sz="2400" b="1" dirty="0"/>
              <a:t>р</a:t>
            </a:r>
            <a:endParaRPr lang="ru-RU" sz="2400" b="1" dirty="0" smtClean="0"/>
          </a:p>
          <a:p>
            <a:pPr>
              <a:spcBef>
                <a:spcPct val="50000"/>
              </a:spcBef>
            </a:pPr>
            <a:r>
              <a:rPr lang="ru-RU" sz="2400" b="1" dirty="0" smtClean="0"/>
              <a:t> </a:t>
            </a:r>
            <a:r>
              <a:rPr lang="ru-RU" sz="2400" b="1" dirty="0"/>
              <a:t>О ПОЖАРЕ</a:t>
            </a:r>
          </a:p>
        </p:txBody>
      </p:sp>
      <p:sp>
        <p:nvSpPr>
          <p:cNvPr id="20485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80400" y="6092825"/>
            <a:ext cx="863600" cy="765175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86" name="AutoShape 7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0" y="6137275"/>
            <a:ext cx="755650" cy="720725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100000">
              <a:srgbClr val="FF99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mtClean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Правило №4</a:t>
            </a:r>
          </a:p>
        </p:txBody>
      </p:sp>
      <p:pic>
        <p:nvPicPr>
          <p:cNvPr id="21507" name="Picture 4" descr="эвакуируйтесь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r:link="rId3"/>
          <a:srcRect/>
          <a:stretch>
            <a:fillRect/>
          </a:stretch>
        </p:blipFill>
        <p:spPr>
          <a:xfrm>
            <a:off x="395288" y="1628775"/>
            <a:ext cx="5184775" cy="4649788"/>
          </a:xfrm>
          <a:noFill/>
          <a:ln w="28575">
            <a:solidFill>
              <a:srgbClr val="000000"/>
            </a:solidFill>
          </a:ln>
        </p:spPr>
      </p:pic>
      <p:sp>
        <p:nvSpPr>
          <p:cNvPr id="21508" name="Text Box 5"/>
          <p:cNvSpPr txBox="1">
            <a:spLocks noChangeArrowheads="1"/>
          </p:cNvSpPr>
          <p:nvPr/>
        </p:nvSpPr>
        <p:spPr bwMode="auto">
          <a:xfrm>
            <a:off x="5795963" y="2781300"/>
            <a:ext cx="309721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 smtClean="0"/>
              <a:t>ЭВАКУИРУЙТЕСЬ В БЕЗОПАСНОЕ МЕСТО!</a:t>
            </a:r>
            <a:endParaRPr lang="ru-RU" sz="2400" b="1" dirty="0"/>
          </a:p>
        </p:txBody>
      </p:sp>
      <p:sp>
        <p:nvSpPr>
          <p:cNvPr id="21509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80400" y="6092825"/>
            <a:ext cx="863600" cy="765175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10" name="AutoShape 7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0" y="6137275"/>
            <a:ext cx="755650" cy="720725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100000">
              <a:srgbClr val="FF99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mtClean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Правило №5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56325" y="1719263"/>
            <a:ext cx="2987675" cy="4411662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ru-RU" sz="2100" b="1" dirty="0" smtClean="0"/>
              <a:t> ПОЗВОНИТЕ В ПРОТИВОПОЖАРНУЮ СЛУЖБУ  НАБЕРИТЕ 101 И ЧЕТКО СООБЩИТЕ АДРЕС.</a:t>
            </a:r>
          </a:p>
        </p:txBody>
      </p:sp>
      <p:pic>
        <p:nvPicPr>
          <p:cNvPr id="22532" name="Picture 4" descr="позвоните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755650" y="1628775"/>
            <a:ext cx="4897438" cy="489585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2533" name="AutoShape 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80400" y="6092825"/>
            <a:ext cx="863600" cy="765175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34" name="AutoShape 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0" y="6137275"/>
            <a:ext cx="755650" cy="720725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100000">
              <a:srgbClr val="FF99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mtClean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Правило №6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4000" b="1" smtClean="0"/>
              <a:t>НЕ ВХОДИТЕ НАЗАД –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4000" b="1" smtClean="0"/>
              <a:t>                           ВЫ МОЖЕТЕ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4000" b="1" smtClean="0"/>
              <a:t>                         СГОРЕТЬ ПО               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4000" b="1" smtClean="0"/>
              <a:t>                                        ПУТИ!</a:t>
            </a:r>
          </a:p>
        </p:txBody>
      </p:sp>
      <p:pic>
        <p:nvPicPr>
          <p:cNvPr id="23556" name="Picture 4" descr="潯ঌঌԲ膠ㄇ΀芕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2565400"/>
            <a:ext cx="3214688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AutoShape 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80400" y="6092825"/>
            <a:ext cx="863600" cy="765175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558" name="AutoShape 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0" y="6137275"/>
            <a:ext cx="755650" cy="720725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100000">
              <a:srgbClr val="FF99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9606E9FA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 t="15913" r="55634" b="11647"/>
          <a:stretch>
            <a:fillRect/>
          </a:stretch>
        </p:blipFill>
        <p:spPr>
          <a:xfrm>
            <a:off x="395288" y="0"/>
            <a:ext cx="3854450" cy="6858000"/>
          </a:xfrm>
          <a:noFill/>
          <a:ln w="57150">
            <a:solidFill>
              <a:schemeClr val="tx1"/>
            </a:solidFill>
          </a:ln>
        </p:spPr>
      </p:pic>
      <p:pic>
        <p:nvPicPr>
          <p:cNvPr id="24579" name="Picture 5" descr="9606E9FA"/>
          <p:cNvPicPr>
            <a:picLocks noChangeAspect="1" noChangeArrowheads="1"/>
          </p:cNvPicPr>
          <p:nvPr/>
        </p:nvPicPr>
        <p:blipFill>
          <a:blip r:embed="rId2"/>
          <a:srcRect l="44366" t="28972" r="7471" b="48207"/>
          <a:stretch>
            <a:fillRect/>
          </a:stretch>
        </p:blipFill>
        <p:spPr bwMode="auto">
          <a:xfrm>
            <a:off x="4716463" y="3716338"/>
            <a:ext cx="4105275" cy="258603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4580" name="Picture 6" descr="潯ঌঌԲ膠ㄇ΀芕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725" y="333375"/>
            <a:ext cx="2338388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100000">
              <a:srgbClr val="FF99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9606E9FA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 l="44366" t="51817" r="7471" b="1743"/>
          <a:stretch>
            <a:fillRect/>
          </a:stretch>
        </p:blipFill>
        <p:spPr>
          <a:xfrm>
            <a:off x="468313" y="549275"/>
            <a:ext cx="3908425" cy="5184775"/>
          </a:xfrm>
          <a:noFill/>
          <a:ln w="57150">
            <a:solidFill>
              <a:schemeClr val="tx1"/>
            </a:solidFill>
          </a:ln>
        </p:spPr>
      </p:pic>
      <p:pic>
        <p:nvPicPr>
          <p:cNvPr id="25603" name="Picture 5" descr="2B6FB418"/>
          <p:cNvPicPr>
            <a:picLocks noChangeAspect="1" noChangeArrowheads="1"/>
          </p:cNvPicPr>
          <p:nvPr/>
        </p:nvPicPr>
        <p:blipFill>
          <a:blip r:embed="rId3"/>
          <a:srcRect l="3993" t="2124" r="54837" b="70302"/>
          <a:stretch>
            <a:fillRect/>
          </a:stretch>
        </p:blipFill>
        <p:spPr bwMode="auto">
          <a:xfrm>
            <a:off x="4716463" y="2276475"/>
            <a:ext cx="3889375" cy="3519488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5604" name="Picture 6" descr="潯ঌঌԲ膠ㄇ΀芕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00788" y="260350"/>
            <a:ext cx="1344612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100000">
              <a:srgbClr val="FF99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 descr="2B6FB418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lum contrast="18000"/>
          </a:blip>
          <a:srcRect l="3978" t="29015" r="52876" b="50714"/>
          <a:stretch>
            <a:fillRect/>
          </a:stretch>
        </p:blipFill>
        <p:spPr>
          <a:xfrm>
            <a:off x="323850" y="404813"/>
            <a:ext cx="3382963" cy="3024187"/>
          </a:xfrm>
          <a:noFill/>
          <a:ln w="57150">
            <a:solidFill>
              <a:schemeClr val="tx1"/>
            </a:solidFill>
          </a:ln>
        </p:spPr>
      </p:pic>
      <p:pic>
        <p:nvPicPr>
          <p:cNvPr id="26627" name="Picture 5" descr="2B6FB418"/>
          <p:cNvPicPr>
            <a:picLocks noChangeAspect="1" noChangeArrowheads="1"/>
          </p:cNvPicPr>
          <p:nvPr/>
        </p:nvPicPr>
        <p:blipFill>
          <a:blip r:embed="rId2"/>
          <a:srcRect l="47124" t="2853" r="9593" b="50739"/>
          <a:stretch>
            <a:fillRect/>
          </a:stretch>
        </p:blipFill>
        <p:spPr bwMode="auto">
          <a:xfrm>
            <a:off x="3995738" y="333375"/>
            <a:ext cx="3921125" cy="568801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6628" name="Picture 6" descr="潯ঌঌԲ膠ㄇ΀芕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2988" y="3644900"/>
            <a:ext cx="1870075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Нормативные документы РК</a:t>
            </a:r>
            <a:br>
              <a:rPr lang="ru-RU" dirty="0" smtClean="0"/>
            </a:br>
            <a:r>
              <a:rPr lang="ru-RU" dirty="0" smtClean="0"/>
              <a:t>по пожарной безопасности</a:t>
            </a:r>
            <a:endParaRPr lang="ru-RU" dirty="0"/>
          </a:p>
        </p:txBody>
      </p:sp>
      <p:sp>
        <p:nvSpPr>
          <p:cNvPr id="27651" name="Содержимое 2"/>
          <p:cNvSpPr>
            <a:spLocks noGrp="1"/>
          </p:cNvSpPr>
          <p:nvPr>
            <p:ph idx="1"/>
          </p:nvPr>
        </p:nvSpPr>
        <p:spPr>
          <a:xfrm>
            <a:off x="0" y="1719263"/>
            <a:ext cx="9144000" cy="5138737"/>
          </a:xfrm>
        </p:spPr>
        <p:txBody>
          <a:bodyPr/>
          <a:lstStyle/>
          <a:p>
            <a:r>
              <a:rPr lang="ru-RU" sz="1600" dirty="0" smtClean="0">
                <a:solidFill>
                  <a:schemeClr val="tx1"/>
                </a:solidFill>
              </a:rPr>
              <a:t>Закон Республики Казахстан </a:t>
            </a:r>
            <a:r>
              <a:rPr lang="ru-RU" sz="1600" b="1" dirty="0" smtClean="0">
                <a:solidFill>
                  <a:schemeClr val="tx1"/>
                </a:solidFill>
                <a:hlinkClick r:id="rId2"/>
              </a:rPr>
              <a:t>"О гражданской защите"  от 11.04.2014г. </a:t>
            </a:r>
            <a:r>
              <a:rPr lang="ru-RU" sz="1600" dirty="0" smtClean="0">
                <a:solidFill>
                  <a:schemeClr val="tx1"/>
                </a:solidFill>
              </a:rPr>
              <a:t>. </a:t>
            </a:r>
            <a:r>
              <a:rPr lang="ru-RU" sz="1600" b="1" dirty="0" smtClean="0">
                <a:solidFill>
                  <a:schemeClr val="tx1"/>
                </a:solidFill>
                <a:hlinkClick r:id="rId3"/>
              </a:rPr>
              <a:t>"Правила обучения работников организаций и населения мерам пожарной безопасности и требования к содержанию учебных программ по обучению мерам пожарной безопасности"</a:t>
            </a:r>
            <a:r>
              <a:rPr lang="ru-RU" sz="1600" dirty="0" smtClean="0">
                <a:solidFill>
                  <a:schemeClr val="tx1"/>
                </a:solidFill>
              </a:rPr>
              <a:t> приказ МЧС РК №276 от 9 июня 2014г , Приказ МВД РК №777 от 15 сентября 2015г. « О внесении изменений в приказ МЧС РК № 276 от 09.06. 2014г.» Правила пожарной безопасности в РК ,утвержденные Постановлением Правительства РК от 09.10.2014г. №1077. Технические регламенты № 14 от 16.01.2009г. « Общие требования к пожарной безопасности», №16 от 16.01.2009г. « Требования к безопасности пожарной техники для защиты объектов», а также инструкции и иные нормативно-правовые акты РК содержащие требования пожарной безопасности.</a:t>
            </a:r>
          </a:p>
          <a:p>
            <a:endParaRPr lang="ru-RU" sz="1600" dirty="0" smtClean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100000">
              <a:srgbClr val="FF99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潯ঌঌԲ膠ㄇ΀芕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213" y="333375"/>
            <a:ext cx="3214687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WordArt 5"/>
          <p:cNvSpPr>
            <a:spLocks noChangeArrowheads="1" noChangeShapeType="1" noTextEdit="1"/>
          </p:cNvSpPr>
          <p:nvPr/>
        </p:nvSpPr>
        <p:spPr bwMode="auto">
          <a:xfrm>
            <a:off x="250825" y="2349500"/>
            <a:ext cx="8497888" cy="3730625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23829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Знайте и соблюдайте</a:t>
            </a:r>
          </a:p>
          <a:p>
            <a:pPr algn="ctr"/>
            <a:r>
              <a:rPr lang="ru-RU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правила </a:t>
            </a:r>
          </a:p>
          <a:p>
            <a:pPr algn="ctr"/>
            <a:r>
              <a:rPr lang="ru-RU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пожарной безопасности!!!</a:t>
            </a:r>
          </a:p>
        </p:txBody>
      </p:sp>
      <p:sp>
        <p:nvSpPr>
          <p:cNvPr id="30724" name="AutoShape 7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0" y="6137275"/>
            <a:ext cx="755650" cy="720725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ь">
  <a:themeElements>
    <a:clrScheme name="Сеть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Сеть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еть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еть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327</TotalTime>
  <Words>459</Words>
  <Application>Microsoft Office PowerPoint</Application>
  <PresentationFormat>Экран (4:3)</PresentationFormat>
  <Paragraphs>91</Paragraphs>
  <Slides>17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Сеть</vt:lpstr>
      <vt:lpstr>Трек</vt:lpstr>
      <vt:lpstr>Пожарная безопасность  на предприятии </vt:lpstr>
      <vt:lpstr>- Закон Республики Казахстан «О гражданской защите» №188 от 11.04.2014 г., Глава 12. ОБЕСПЕЧЕНИЕ ПОЖАРНОЙ БЕЗОПАСНОСТИ</vt:lpstr>
      <vt:lpstr>Слайд 3</vt:lpstr>
      <vt:lpstr>Слайд 4</vt:lpstr>
      <vt:lpstr>Слайд 5</vt:lpstr>
      <vt:lpstr>Слайд 6</vt:lpstr>
      <vt:lpstr>Правила поведения при пожаре</vt:lpstr>
      <vt:lpstr>Правило №2</vt:lpstr>
      <vt:lpstr>Правило №3</vt:lpstr>
      <vt:lpstr>Правило №4</vt:lpstr>
      <vt:lpstr>Правило №5</vt:lpstr>
      <vt:lpstr>Правило №6</vt:lpstr>
      <vt:lpstr>Слайд 13</vt:lpstr>
      <vt:lpstr>Слайд 14</vt:lpstr>
      <vt:lpstr>Слайд 15</vt:lpstr>
      <vt:lpstr>Нормативные документы РК по пожарной безопасности</vt:lpstr>
      <vt:lpstr>Слайд 17</vt:lpstr>
    </vt:vector>
  </TitlesOfParts>
  <Company>МОУ СОШ №15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Пожарная безопасность  в школе</dc:title>
  <dc:creator>Я</dc:creator>
  <cp:lastModifiedBy>User</cp:lastModifiedBy>
  <cp:revision>30</cp:revision>
  <dcterms:created xsi:type="dcterms:W3CDTF">2006-12-13T12:13:22Z</dcterms:created>
  <dcterms:modified xsi:type="dcterms:W3CDTF">2023-09-26T03:49:17Z</dcterms:modified>
</cp:coreProperties>
</file>